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232dce28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232dce28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505725" y="1717200"/>
            <a:ext cx="6502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GRAFICADOR DE FASORES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70925" y="3469175"/>
            <a:ext cx="39894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Camilo Andres Cuaspa Manotas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Juan David Pabon Hernandez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 Luis Alberto Mendoza Rojas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Un fasor es un </a:t>
            </a:r>
            <a:r>
              <a:rPr lang="es" sz="1600">
                <a:solidFill>
                  <a:srgbClr val="FFFFFF"/>
                </a:solidFill>
              </a:rPr>
              <a:t>número</a:t>
            </a:r>
            <a:r>
              <a:rPr lang="es" sz="1600">
                <a:solidFill>
                  <a:srgbClr val="FFFFFF"/>
                </a:solidFill>
              </a:rPr>
              <a:t>  complejo cuya </a:t>
            </a:r>
            <a:r>
              <a:rPr lang="es" sz="1600">
                <a:solidFill>
                  <a:srgbClr val="FFFFFF"/>
                </a:solidFill>
              </a:rPr>
              <a:t>dirección</a:t>
            </a:r>
            <a:r>
              <a:rPr lang="es" sz="1600">
                <a:solidFill>
                  <a:srgbClr val="FFFFFF"/>
                </a:solidFill>
              </a:rPr>
              <a:t> </a:t>
            </a:r>
            <a:r>
              <a:rPr lang="es" sz="1600">
                <a:solidFill>
                  <a:srgbClr val="FFFFFF"/>
                </a:solidFill>
              </a:rPr>
              <a:t>representa el ángulo </a:t>
            </a:r>
            <a:r>
              <a:rPr lang="es" sz="1600">
                <a:solidFill>
                  <a:srgbClr val="FFFFFF"/>
                </a:solidFill>
              </a:rPr>
              <a:t> de fase en grados </a:t>
            </a:r>
            <a:r>
              <a:rPr lang="es" sz="1600">
                <a:solidFill>
                  <a:srgbClr val="FFFFFF"/>
                </a:solidFill>
              </a:rPr>
              <a:t>eléctricos</a:t>
            </a:r>
            <a:r>
              <a:rPr lang="es" sz="1600">
                <a:solidFill>
                  <a:srgbClr val="FFFFFF"/>
                </a:solidFill>
              </a:rPr>
              <a:t> y cuya longitud representa la cantidad o valor </a:t>
            </a:r>
            <a:r>
              <a:rPr lang="es" sz="1600">
                <a:solidFill>
                  <a:srgbClr val="FFFFFF"/>
                </a:solidFill>
              </a:rPr>
              <a:t>de la</a:t>
            </a:r>
            <a:r>
              <a:rPr lang="es" sz="1600">
                <a:solidFill>
                  <a:srgbClr val="FFFFFF"/>
                </a:solidFill>
              </a:rPr>
              <a:t> magnitud </a:t>
            </a:r>
            <a:r>
              <a:rPr lang="es" sz="1600">
                <a:solidFill>
                  <a:srgbClr val="FFFFFF"/>
                </a:solidFill>
              </a:rPr>
              <a:t>eléctrica.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1294300" y="49880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Trabajo previo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3668350" y="3844650"/>
            <a:ext cx="40239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Desventajas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❖"/>
            </a:pPr>
            <a:r>
              <a:rPr lang="es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Poco accesible 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❖"/>
            </a:pPr>
            <a:r>
              <a:rPr lang="es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muestra operaciones de fasores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367025" y="1590089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Visualizing Phasors, an animated GUI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1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1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 rotWithShape="1">
          <a:blip r:embed="rId3">
            <a:alphaModFix/>
          </a:blip>
          <a:srcRect b="5640" l="30343" r="30453" t="9671"/>
          <a:stretch/>
        </p:blipFill>
        <p:spPr>
          <a:xfrm>
            <a:off x="4904525" y="1496300"/>
            <a:ext cx="1818102" cy="22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Times New Roman"/>
                <a:ea typeface="Times New Roman"/>
                <a:cs typeface="Times New Roman"/>
                <a:sym typeface="Times New Roman"/>
              </a:rPr>
              <a:t>Problemática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523525"/>
            <a:ext cx="7038900" cy="27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Nace de la necesidad de  acceder sencillamente a  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herramientas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que permitan  facilitar el aprendizaje  y 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entendimiento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del comportamiento  de los  fasores. Teniendo en cuenta que se toma tiempo llegar a encontrar datos veraces para 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interpretación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este tema.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727150" y="497925"/>
            <a:ext cx="6075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Times New Roman"/>
                <a:ea typeface="Times New Roman"/>
                <a:cs typeface="Times New Roman"/>
                <a:sym typeface="Times New Roman"/>
              </a:rPr>
              <a:t>Objetivo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3289475" y="927650"/>
            <a:ext cx="5760600" cy="26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para estudiar el comportamiento de los fasores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(Diseñar una herramienta la cual permita al usuario estudiar el comportamiento de los fasores teniendo en cuenta variables como su </a:t>
            </a:r>
            <a:r>
              <a:rPr lang="e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ángulo</a:t>
            </a:r>
            <a:r>
              <a:rPr lang="e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magnitud)(posible cosa a decir)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175" y="2571750"/>
            <a:ext cx="3291300" cy="2430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1149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500">
                <a:latin typeface="Times New Roman"/>
                <a:ea typeface="Times New Roman"/>
                <a:cs typeface="Times New Roman"/>
                <a:sym typeface="Times New Roman"/>
              </a:rPr>
              <a:t>Diseño de la </a:t>
            </a:r>
            <a:r>
              <a:rPr lang="es" sz="2500">
                <a:latin typeface="Times New Roman"/>
                <a:ea typeface="Times New Roman"/>
                <a:cs typeface="Times New Roman"/>
                <a:sym typeface="Times New Roman"/>
              </a:rPr>
              <a:t>solución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ffset_comp_442889_edtied2.jpg" id="265" name="Google Shape;265;p22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835201" y="-125"/>
            <a:ext cx="2308800" cy="2144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3519493" y="95271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Proyecto fasores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6102240" y="1852414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1297497" y="1852414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Shape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152225" y="2752125"/>
            <a:ext cx="10125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2863076" y="2752127"/>
            <a:ext cx="12126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Circle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4530000" y="3047025"/>
            <a:ext cx="12696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Phasor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272" name="Google Shape;272;p22"/>
          <p:cNvCxnSpPr>
            <a:stCxn id="266" idx="2"/>
            <a:endCxn id="267" idx="0"/>
          </p:cNvCxnSpPr>
          <p:nvPr/>
        </p:nvCxnSpPr>
        <p:spPr>
          <a:xfrm flipH="1" rot="-5400000">
            <a:off x="5351293" y="332463"/>
            <a:ext cx="457200" cy="25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22"/>
          <p:cNvCxnSpPr>
            <a:stCxn id="268" idx="0"/>
            <a:endCxn id="266" idx="2"/>
          </p:cNvCxnSpPr>
          <p:nvPr/>
        </p:nvCxnSpPr>
        <p:spPr>
          <a:xfrm rot="-5400000">
            <a:off x="2948997" y="512764"/>
            <a:ext cx="457200" cy="222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22"/>
          <p:cNvCxnSpPr>
            <a:stCxn id="268" idx="2"/>
            <a:endCxn id="270" idx="0"/>
          </p:cNvCxnSpPr>
          <p:nvPr/>
        </p:nvCxnSpPr>
        <p:spPr>
          <a:xfrm flipH="1" rot="-5400000">
            <a:off x="2539347" y="1822114"/>
            <a:ext cx="457200" cy="1402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22"/>
          <p:cNvCxnSpPr>
            <a:stCxn id="269" idx="0"/>
            <a:endCxn id="268" idx="2"/>
          </p:cNvCxnSpPr>
          <p:nvPr/>
        </p:nvCxnSpPr>
        <p:spPr>
          <a:xfrm rot="-5400000">
            <a:off x="1133975" y="1819425"/>
            <a:ext cx="457200" cy="1408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22"/>
          <p:cNvCxnSpPr>
            <a:stCxn id="267" idx="2"/>
            <a:endCxn id="271" idx="0"/>
          </p:cNvCxnSpPr>
          <p:nvPr/>
        </p:nvCxnSpPr>
        <p:spPr>
          <a:xfrm rot="5400000">
            <a:off x="5642040" y="1817764"/>
            <a:ext cx="752100" cy="1706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22"/>
          <p:cNvCxnSpPr>
            <a:stCxn id="278" idx="0"/>
            <a:endCxn id="267" idx="2"/>
          </p:cNvCxnSpPr>
          <p:nvPr/>
        </p:nvCxnSpPr>
        <p:spPr>
          <a:xfrm rot="-5400000">
            <a:off x="6495550" y="2670675"/>
            <a:ext cx="7521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22"/>
          <p:cNvSpPr/>
          <p:nvPr/>
        </p:nvSpPr>
        <p:spPr>
          <a:xfrm>
            <a:off x="847950" y="3194625"/>
            <a:ext cx="1012500" cy="387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Rect1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2094575" y="3194625"/>
            <a:ext cx="1012500" cy="387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Rect2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7721575" y="3047025"/>
            <a:ext cx="12696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SecPos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6201700" y="3047025"/>
            <a:ext cx="13392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Wave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282" name="Google Shape;282;p22"/>
          <p:cNvCxnSpPr>
            <a:stCxn id="279" idx="0"/>
          </p:cNvCxnSpPr>
          <p:nvPr/>
        </p:nvCxnSpPr>
        <p:spPr>
          <a:xfrm flipH="1" rot="10800000">
            <a:off x="1354200" y="2535525"/>
            <a:ext cx="690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2"/>
          <p:cNvCxnSpPr>
            <a:endCxn id="280" idx="0"/>
          </p:cNvCxnSpPr>
          <p:nvPr/>
        </p:nvCxnSpPr>
        <p:spPr>
          <a:xfrm flipH="1">
            <a:off x="2600825" y="2535525"/>
            <a:ext cx="720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2"/>
          <p:cNvCxnSpPr>
            <a:stCxn id="281" idx="0"/>
            <a:endCxn id="267" idx="2"/>
          </p:cNvCxnSpPr>
          <p:nvPr/>
        </p:nvCxnSpPr>
        <p:spPr>
          <a:xfrm flipH="1" rot="5400000">
            <a:off x="7237825" y="1928475"/>
            <a:ext cx="752100" cy="1485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290" name="Google Shape;290;p23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23"/>
          <p:cNvGrpSpPr/>
          <p:nvPr/>
        </p:nvGrpSpPr>
        <p:grpSpPr>
          <a:xfrm>
            <a:off x="1758613" y="1743052"/>
            <a:ext cx="3462484" cy="2672600"/>
            <a:chOff x="3553042" y="1657806"/>
            <a:chExt cx="3461100" cy="2671532"/>
          </a:xfrm>
        </p:grpSpPr>
        <p:sp>
          <p:nvSpPr>
            <p:cNvPr id="292" name="Google Shape;292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00" name="Google Shape;300;p23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1811494" y="1800174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/>
          <p:nvPr/>
        </p:nvSpPr>
        <p:spPr>
          <a:xfrm flipH="1">
            <a:off x="1811354" y="1801223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3"/>
          <p:cNvGrpSpPr/>
          <p:nvPr/>
        </p:nvGrpSpPr>
        <p:grpSpPr>
          <a:xfrm>
            <a:off x="4712325" y="2830851"/>
            <a:ext cx="1122449" cy="1668667"/>
            <a:chOff x="6505573" y="2745170"/>
            <a:chExt cx="1122000" cy="1668000"/>
          </a:xfrm>
        </p:grpSpPr>
        <p:sp>
          <p:nvSpPr>
            <p:cNvPr id="303" name="Google Shape;303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7" name="Google Shape;307;p23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4711806" y="2904802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/>
          <p:nvPr/>
        </p:nvSpPr>
        <p:spPr>
          <a:xfrm flipH="1">
            <a:off x="4711640" y="2905042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3"/>
          <p:cNvGrpSpPr/>
          <p:nvPr/>
        </p:nvGrpSpPr>
        <p:grpSpPr>
          <a:xfrm>
            <a:off x="4321601" y="3461611"/>
            <a:ext cx="570528" cy="1135689"/>
            <a:chOff x="9543736" y="4486132"/>
            <a:chExt cx="570300" cy="1135235"/>
          </a:xfrm>
        </p:grpSpPr>
        <p:sp>
          <p:nvSpPr>
            <p:cNvPr id="310" name="Google Shape;310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4" name="Google Shape;314;p2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4320982" y="3461194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5" name="Google Shape;315;p23"/>
          <p:cNvSpPr/>
          <p:nvPr/>
        </p:nvSpPr>
        <p:spPr>
          <a:xfrm flipH="1">
            <a:off x="4320861" y="3484369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23"/>
          <p:cNvGrpSpPr/>
          <p:nvPr/>
        </p:nvGrpSpPr>
        <p:grpSpPr>
          <a:xfrm>
            <a:off x="5591453" y="3813836"/>
            <a:ext cx="499100" cy="758547"/>
            <a:chOff x="7384375" y="3728000"/>
            <a:chExt cx="498900" cy="758244"/>
          </a:xfrm>
        </p:grpSpPr>
        <p:sp>
          <p:nvSpPr>
            <p:cNvPr id="317" name="Google Shape;317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3"/>
          <p:cNvGrpSpPr/>
          <p:nvPr/>
        </p:nvGrpSpPr>
        <p:grpSpPr>
          <a:xfrm>
            <a:off x="5591488" y="3943567"/>
            <a:ext cx="523846" cy="507077"/>
            <a:chOff x="7384385" y="3857442"/>
            <a:chExt cx="523637" cy="506874"/>
          </a:xfrm>
        </p:grpSpPr>
        <p:sp>
          <p:nvSpPr>
            <p:cNvPr id="322" name="Google Shape;322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4" name="Google Shape;324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26" name="Google Shape;326;p23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5621037" y="3975066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7" name="Google Shape;327;p23"/>
          <p:cNvGrpSpPr/>
          <p:nvPr/>
        </p:nvGrpSpPr>
        <p:grpSpPr>
          <a:xfrm>
            <a:off x="6189763" y="3813836"/>
            <a:ext cx="477502" cy="758547"/>
            <a:chOff x="7982421" y="3727763"/>
            <a:chExt cx="477311" cy="758244"/>
          </a:xfrm>
        </p:grpSpPr>
        <p:sp>
          <p:nvSpPr>
            <p:cNvPr id="328" name="Google Shape;328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6" name="Google Shape;336;p23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6207604" y="3970706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>
            <p:ph type="title"/>
          </p:nvPr>
        </p:nvSpPr>
        <p:spPr>
          <a:xfrm>
            <a:off x="1166400" y="563675"/>
            <a:ext cx="68112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 txBox="1"/>
          <p:nvPr>
            <p:ph idx="2" type="body"/>
          </p:nvPr>
        </p:nvSpPr>
        <p:spPr>
          <a:xfrm>
            <a:off x="4447325" y="1414050"/>
            <a:ext cx="39069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RESULTADOS.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herramienta con las siguientes funciones:</a:t>
            </a:r>
            <a:endParaRPr sz="16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s"/>
              <a:t>visualizar el comportamiento de los fasores en diferentes </a:t>
            </a:r>
            <a:r>
              <a:rPr lang="es"/>
              <a:t>ángulos</a:t>
            </a:r>
            <a:r>
              <a:rPr lang="es"/>
              <a:t> y magnitudes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s"/>
              <a:t> Realizar operaciones con los fasores</a:t>
            </a:r>
            <a:endParaRPr/>
          </a:p>
        </p:txBody>
      </p:sp>
      <p:sp>
        <p:nvSpPr>
          <p:cNvPr id="343" name="Google Shape;343;p24"/>
          <p:cNvSpPr txBox="1"/>
          <p:nvPr>
            <p:ph idx="2" type="body"/>
          </p:nvPr>
        </p:nvSpPr>
        <p:spPr>
          <a:xfrm>
            <a:off x="1049525" y="3923400"/>
            <a:ext cx="39069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TRABAJO A FUTURO.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Adicionar el teorema de Fortescue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 b="5520" l="24631" r="24232" t="3537"/>
          <a:stretch/>
        </p:blipFill>
        <p:spPr>
          <a:xfrm>
            <a:off x="1246925" y="1392400"/>
            <a:ext cx="2358723" cy="23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